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85" r:id="rId5"/>
    <p:sldId id="258" r:id="rId6"/>
    <p:sldId id="264" r:id="rId7"/>
    <p:sldId id="257" r:id="rId8"/>
    <p:sldId id="259" r:id="rId9"/>
    <p:sldId id="268" r:id="rId10"/>
    <p:sldId id="265" r:id="rId11"/>
    <p:sldId id="273" r:id="rId12"/>
    <p:sldId id="260" r:id="rId13"/>
    <p:sldId id="266" r:id="rId14"/>
    <p:sldId id="270" r:id="rId15"/>
    <p:sldId id="276" r:id="rId16"/>
    <p:sldId id="262" r:id="rId17"/>
    <p:sldId id="261" r:id="rId18"/>
    <p:sldId id="263" r:id="rId19"/>
    <p:sldId id="271" r:id="rId20"/>
    <p:sldId id="277" r:id="rId21"/>
    <p:sldId id="269" r:id="rId22"/>
    <p:sldId id="280" r:id="rId23"/>
    <p:sldId id="286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0572" y="1415034"/>
            <a:ext cx="10830970" cy="2187001"/>
          </a:xfrm>
        </p:spPr>
        <p:txBody>
          <a:bodyPr>
            <a:normAutofit fontScale="90000"/>
          </a:bodyPr>
          <a:lstStyle/>
          <a:p>
            <a:r>
              <a:rPr lang="en-US" altLang="zh-CN" sz="5300" dirty="0">
                <a:effectLst/>
                <a:latin typeface="Arial Unicode MS" charset="0"/>
                <a:ea typeface="Arial Unicode MS" charset="0"/>
                <a:cs typeface="Arial Unicode MS" charset="0"/>
              </a:rPr>
              <a:t>Raw Reduction of Spectroscopic Data</a:t>
            </a:r>
            <a:endParaRPr lang="zh-CN" altLang="en-US" sz="5300" dirty="0"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季辰阳、陈瑶鑫</a:t>
            </a:r>
            <a:endParaRPr lang="zh-CN" altLang="en-US" dirty="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3: Order Tracing using Narrowflat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3858163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7373" y="1272815"/>
            <a:ext cx="5751089" cy="5470345"/>
          </a:xfrm>
          <a:prstGeom prst="rect">
            <a:avLst/>
          </a:prstGeom>
        </p:spPr>
      </p:pic>
      <p:pic>
        <p:nvPicPr>
          <p:cNvPr id="5" name="图片 4" descr="upload_post_object_v2_496586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9" y="1272815"/>
            <a:ext cx="6435279" cy="54703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36618" y="1685419"/>
            <a:ext cx="10326727" cy="481310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4.1 Use the order center solution got before, make up a wider order range of </a:t>
            </a:r>
            <a:r>
              <a:rPr lang="zh-CN" altLang="en-US" sz="2400">
                <a:latin typeface="Arial Unicode MS" charset="0"/>
                <a:ea typeface="Arial Unicode MS" charset="0"/>
                <a:cs typeface="Arial Unicode MS" charset="0"/>
              </a:rPr>
              <a:t>+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/</a:t>
            </a:r>
            <a:r>
              <a:rPr lang="zh-CN" altLang="en-US" sz="2400">
                <a:latin typeface="Arial Unicode MS" charset="0"/>
                <a:ea typeface="Arial Unicode MS" charset="0"/>
                <a:cs typeface="Arial Unicode MS" charset="0"/>
              </a:rPr>
              <a:t>- 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14 pixels.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4.2 Values of master flat</a:t>
            </a:r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between orders are 1.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4.3 Values of master flat within orders should remove Blaze function, to reveal difference of quantum efficiency between orders.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4.4 Remove scattered light.</a:t>
            </a:r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(Image </a:t>
            </a:r>
            <a:r>
              <a:rPr lang="zh-CN" altLang="en-US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- </a:t>
            </a:r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Bias) / Wideflat</a:t>
            </a:r>
            <a:endParaRPr sz="5400">
              <a:solidFill>
                <a:srgbClr val="FF0000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2790667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19355"/>
            <a:ext cx="5692842" cy="2326060"/>
          </a:xfrm>
          <a:prstGeom prst="rect">
            <a:avLst/>
          </a:prstGeom>
        </p:spPr>
      </p:pic>
      <p:pic>
        <p:nvPicPr>
          <p:cNvPr id="4" name="图片 3" descr="upload_post_object_v2_4237530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414"/>
            <a:ext cx="5692885" cy="3055478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638151" y="5442117"/>
            <a:ext cx="1488503" cy="1389269"/>
          </a:xfrm>
          <a:prstGeom prst="rect">
            <a:avLst/>
          </a:prstGeom>
          <a:noFill/>
          <a:ln w="76200" cap="flat" cmpd="sng" algn="ctr">
            <a:solidFill>
              <a:srgbClr val="00B05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2934698" y="4942680"/>
            <a:ext cx="2131060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00B050"/>
                </a:solidFill>
                <a:latin typeface="Arial Unicode MS" charset="0"/>
                <a:ea typeface="Arial Unicode MS" charset="0"/>
                <a:cs typeface="Arial Unicode MS" charset="0"/>
              </a:rPr>
              <a:t>Scattered light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8" name="图片 7" descr="upload_post_object_v2_2130683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85" y="2190392"/>
            <a:ext cx="6499087" cy="34272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4" name="图片 3" descr="upload_post_object_v2_23676681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303199"/>
            <a:ext cx="8640801" cy="5554801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9328172" y="5442117"/>
            <a:ext cx="235140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Flat within order</a:t>
            </a:r>
            <a:endParaRPr lang="zh-CN" altLang="en-US" sz="240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328234" y="1854948"/>
            <a:ext cx="206311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Counts and fit</a:t>
            </a:r>
            <a:endParaRPr lang="en-US" altLang="zh-CN" sz="240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9328234" y="3648523"/>
            <a:ext cx="136969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Residual</a:t>
            </a:r>
            <a:endParaRPr lang="en-US" altLang="zh-CN" sz="240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upload_post_object_v2_970856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442" y="1305532"/>
            <a:ext cx="10920775" cy="5537174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3785218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538" y="1369094"/>
            <a:ext cx="10838047" cy="5169546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237991" y="5233217"/>
            <a:ext cx="5099685" cy="55308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3000"/>
              <a:t>take five orders  for example </a:t>
            </a:r>
            <a:endParaRPr lang="zh-CN" altLang="en-US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955063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Scattered light image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18219027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768" y="1768336"/>
            <a:ext cx="6486201" cy="4078659"/>
          </a:xfrm>
          <a:prstGeom prst="rect">
            <a:avLst/>
          </a:prstGeom>
        </p:spPr>
      </p:pic>
      <p:pic>
        <p:nvPicPr>
          <p:cNvPr id="4" name="图片 3" descr="upload_post_object_v2_8230538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0" y="2028475"/>
            <a:ext cx="5406858" cy="355844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139624" y="5847057"/>
            <a:ext cx="4564380" cy="64516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green dots</a:t>
            </a:r>
            <a:r>
              <a:rPr lang="zh-CN" altLang="en-US"/>
              <a:t>——</a:t>
            </a:r>
            <a:r>
              <a:rPr lang="en-US" altLang="zh-CN"/>
              <a:t>background </a:t>
            </a:r>
            <a:endParaRPr lang="en-US" altLang="zh-CN"/>
          </a:p>
          <a:p>
            <a:r>
              <a:rPr lang="en-US" altLang="zh-CN"/>
              <a:t>orange dots within the red region</a:t>
            </a:r>
            <a:r>
              <a:rPr lang="zh-CN" altLang="en-US"/>
              <a:t>——</a:t>
            </a:r>
            <a:r>
              <a:rPr lang="en-US" altLang="zh-CN"/>
              <a:t>signal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955063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Scattered light image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30441486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547" y="1584071"/>
            <a:ext cx="11282844" cy="4592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: Flat fielding using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Wide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3" name="图片 2" descr="upload_post_object_v2_12036734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47" y="1174182"/>
            <a:ext cx="8837510" cy="5485351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8789476" y="2238292"/>
            <a:ext cx="3257094" cy="29134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A comparison of spectra before and after flat fielding and scattered light removing: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Flatter and better for SED fitting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647700" y="258445"/>
            <a:ext cx="10955063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5: ThAr Wavelength calibration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36618" y="1685419"/>
            <a:ext cx="10326727" cy="481310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5.1 ThAr atlas from 216 HRS / some other lab spectrum.</a:t>
            </a:r>
            <a:endParaRPr lang="en-US" altLang="zh-CN" sz="240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5.2 Match observed lines with atlas, and get wavelength solution.</a:t>
            </a:r>
            <a:endParaRPr lang="en-US" altLang="zh-CN" sz="240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5.3 Do polynomial fitting of wavelength in terms of pixel, and get the final flux v.s. wavelength.</a:t>
            </a:r>
            <a:endParaRPr lang="en-US" altLang="zh-CN" sz="240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f(pix) </a:t>
            </a:r>
            <a:r>
              <a:rPr lang="zh-CN" altLang="en-US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--λ</a:t>
            </a:r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(pix)</a:t>
            </a:r>
            <a:r>
              <a:rPr lang="zh-CN" altLang="en-US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--</a:t>
            </a:r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&gt; </a:t>
            </a:r>
            <a:r>
              <a:rPr lang="en-US" altLang="zh-CN" sz="5400" b="1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f(λ)</a:t>
            </a:r>
            <a:endParaRPr sz="2400" b="1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79" y="512143"/>
            <a:ext cx="11734755" cy="5833600"/>
          </a:xfrm>
        </p:spPr>
        <p:txBody>
          <a:bodyPr>
            <a:noAutofit/>
          </a:bodyPr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1: Bias Subtraction of Magellan/PFS</a:t>
            </a: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2-3: Order Tracing using Narrowflat on PFS</a:t>
            </a: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4: Flat fielding, scattered light using Wideflat on PFS</a:t>
            </a: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5: ThAr Wavelength calibration</a:t>
            </a:r>
            <a:b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</a:br>
            <a:endParaRPr lang="zh-CN" altLang="en-US"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647700" y="258445"/>
            <a:ext cx="10955063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5: ThAr Wavelength calibration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图片 6" descr="upload_post_object_v2_3004459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550" y="1373214"/>
            <a:ext cx="7587287" cy="54847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647700" y="258445"/>
            <a:ext cx="10955063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5: ThAr Wavelength calibration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2" name="图片 1" descr="upload_post_object_v2_33609580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11" y="1205048"/>
            <a:ext cx="8335615" cy="5355251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158058" y="3188099"/>
            <a:ext cx="3257094" cy="29134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Credit: Liang Wang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1: Bias Subtraction of Magellan/PFS</a:t>
            </a:r>
            <a:endParaRPr lang="zh-CN" altLang="en-US" sz="360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36618" y="1685419"/>
            <a:ext cx="9707589" cy="404759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1.0 Data preparation: reorient the </a:t>
            </a:r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image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 to our familiar direction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1.1 Bias subtraction by stacking all bias frames.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Image </a:t>
            </a:r>
            <a:r>
              <a:rPr lang="zh-CN" altLang="en-US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- </a:t>
            </a:r>
            <a:r>
              <a:rPr lang="en-US" altLang="zh-CN" sz="5400">
                <a:solidFill>
                  <a:srgbClr val="FF0000"/>
                </a:solidFill>
                <a:latin typeface="Arial Unicode MS" charset="0"/>
                <a:ea typeface="Arial Unicode MS" charset="0"/>
                <a:cs typeface="Arial Unicode MS" charset="0"/>
              </a:rPr>
              <a:t>Bias</a:t>
            </a:r>
            <a:endParaRPr sz="5400">
              <a:solidFill>
                <a:srgbClr val="FF0000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upload_post_object_v2_5338200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796" y="1974685"/>
            <a:ext cx="5935863" cy="42462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1: Bias Subtraction of Magellan/PFS</a:t>
            </a:r>
            <a:endParaRPr lang="zh-CN" altLang="en-US" sz="3600"/>
          </a:p>
        </p:txBody>
      </p:sp>
      <p:pic>
        <p:nvPicPr>
          <p:cNvPr id="4" name="图片 3" descr="upload_post_object_v2_8370942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96" y="1794369"/>
            <a:ext cx="5430157" cy="1894832"/>
          </a:xfrm>
          <a:prstGeom prst="rect">
            <a:avLst/>
          </a:prstGeom>
        </p:spPr>
      </p:pic>
      <p:pic>
        <p:nvPicPr>
          <p:cNvPr id="6" name="图片 5" descr="upload_post_object_v2_33511418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9" y="4281049"/>
            <a:ext cx="5512830" cy="1939853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2771960" y="3689227"/>
            <a:ext cx="713510" cy="3453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/>
              <a:t>Bias</a:t>
            </a:r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2021768" y="6343173"/>
            <a:ext cx="2254277" cy="3453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/>
              <a:t>After bias subtraction</a:t>
            </a:r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651371" y="5026280"/>
            <a:ext cx="2254277" cy="3453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/>
              <a:t>After bias subtraction</a:t>
            </a: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497795" y="3728280"/>
            <a:ext cx="2254277" cy="3453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/>
              <a:t>Before bias subtraction</a:t>
            </a:r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7580643" y="6343192"/>
            <a:ext cx="3068117" cy="34537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Take Column 5000 for example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1: Bias from Overscan Region of APF</a:t>
            </a:r>
            <a:endParaRPr lang="zh-CN" altLang="en-US" sz="3600"/>
          </a:p>
        </p:txBody>
      </p:sp>
      <p:pic>
        <p:nvPicPr>
          <p:cNvPr id="5" name="图片 4" descr="upload_post_object_v2_6940602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4" y="1911096"/>
            <a:ext cx="5191823" cy="2681090"/>
          </a:xfrm>
          <a:prstGeom prst="rect">
            <a:avLst/>
          </a:prstGeom>
        </p:spPr>
      </p:pic>
      <p:pic>
        <p:nvPicPr>
          <p:cNvPr id="3" name="图片 2" descr="upload_post_object_v2_465896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78" y="1911031"/>
            <a:ext cx="5855231" cy="2730916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049132" y="5158592"/>
            <a:ext cx="606107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30 rows on the bottom are overscan region.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3: Order Tracing using Narrowflat on PFS</a:t>
            </a:r>
            <a:endParaRPr lang="en-US" altLang="zh-CN" sz="3600">
              <a:solidFill>
                <a:schemeClr val="tx1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836618" y="1685419"/>
            <a:ext cx="10581899" cy="404759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2.1 Take one column, and convolve with a thin Gaussian to remove wobbling of counts.</a:t>
            </a:r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2.</a:t>
            </a:r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2 Find local maximum of </a:t>
            </a:r>
            <a:r>
              <a:rPr lang="en-US" altLang="zh-CN" sz="2400">
                <a:solidFill>
                  <a:srgbClr val="0070C0"/>
                </a:solidFill>
                <a:latin typeface="Arial Unicode MS" charset="0"/>
                <a:ea typeface="Arial Unicode MS" charset="0"/>
                <a:cs typeface="Arial Unicode MS" charset="0"/>
              </a:rPr>
              <a:t>2nd derivative</a:t>
            </a:r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, to get upper and lower edges of traces. </a:t>
            </a:r>
            <a:r>
              <a:rPr lang="en-US" altLang="zh-CN" sz="2400">
                <a:solidFill>
                  <a:srgbClr val="0070C0"/>
                </a:solidFill>
                <a:latin typeface="Arial Unicode MS" charset="0"/>
                <a:ea typeface="Arial Unicode MS" charset="0"/>
                <a:cs typeface="Arial Unicode MS" charset="0"/>
              </a:rPr>
              <a:t>(Method 1)</a:t>
            </a:r>
            <a:endParaRPr lang="en-US" altLang="zh-CN" sz="2400">
              <a:solidFill>
                <a:srgbClr val="0070C0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solidFill>
                  <a:srgbClr val="000000"/>
                </a:solidFill>
                <a:latin typeface="Arial Unicode MS" charset="0"/>
                <a:ea typeface="Arial Unicode MS" charset="0"/>
                <a:cs typeface="Arial Unicode MS" charset="0"/>
              </a:rPr>
              <a:t>2.2 Apply </a:t>
            </a:r>
            <a:r>
              <a:rPr lang="en-US" altLang="zh-CN" sz="2400">
                <a:solidFill>
                  <a:srgbClr val="00B050"/>
                </a:solidFill>
                <a:latin typeface="Arial Unicode MS" charset="0"/>
                <a:ea typeface="Arial Unicode MS" charset="0"/>
                <a:cs typeface="Arial Unicode MS" charset="0"/>
              </a:rPr>
              <a:t>running window</a:t>
            </a:r>
            <a:r>
              <a:rPr lang="en-US" altLang="zh-CN" sz="2400">
                <a:solidFill>
                  <a:srgbClr val="000000"/>
                </a:solidFill>
                <a:latin typeface="Arial Unicode MS" charset="0"/>
                <a:ea typeface="Arial Unicode MS" charset="0"/>
                <a:cs typeface="Arial Unicode MS" charset="0"/>
              </a:rPr>
              <a:t> to get upper and lower edges of traces. </a:t>
            </a:r>
            <a:r>
              <a:rPr lang="en-US" altLang="zh-CN" sz="2400">
                <a:solidFill>
                  <a:srgbClr val="00B050"/>
                </a:solidFill>
                <a:latin typeface="Arial Unicode MS" charset="0"/>
                <a:ea typeface="Arial Unicode MS" charset="0"/>
                <a:cs typeface="Arial Unicode MS" charset="0"/>
              </a:rPr>
              <a:t>(Method 2)</a:t>
            </a:r>
            <a:endParaRPr lang="en-US" altLang="zh-CN" sz="2400">
              <a:solidFill>
                <a:srgbClr val="00B050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endParaRPr lang="en-US" altLang="zh-CN" sz="2400">
              <a:solidFill>
                <a:srgbClr val="000000"/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2.3 Continue with other columns, and fit a polynomial to get 2D order tracing solution.</a:t>
            </a:r>
            <a:endParaRPr sz="5400">
              <a:solidFill>
                <a:srgbClr val="FF0000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647700" y="258445"/>
            <a:ext cx="11363525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3: Order Tracing using Narrowflat on PFS</a:t>
            </a:r>
            <a:r>
              <a:rPr lang="en-US" altLang="zh-CN" sz="2400">
                <a:solidFill>
                  <a:srgbClr val="0070C0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(Method 1)</a:t>
            </a:r>
            <a:endParaRPr lang="en-US" altLang="zh-CN" sz="2400">
              <a:solidFill>
                <a:srgbClr val="0070C0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4" name="图片 3" descr="upload_post_object_v2_19268359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29476"/>
            <a:ext cx="6201670" cy="3328552"/>
          </a:xfrm>
          <a:prstGeom prst="rect">
            <a:avLst/>
          </a:prstGeom>
        </p:spPr>
      </p:pic>
      <p:pic>
        <p:nvPicPr>
          <p:cNvPr id="3" name="图片 2" descr="upload_post_object_v2_198714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489"/>
            <a:ext cx="6201722" cy="2533985"/>
          </a:xfrm>
          <a:prstGeom prst="rect">
            <a:avLst/>
          </a:prstGeom>
        </p:spPr>
      </p:pic>
      <p:pic>
        <p:nvPicPr>
          <p:cNvPr id="5" name="图片 4" descr="upload_post_object_v2_4962597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70" y="1188534"/>
            <a:ext cx="5809581" cy="3172576"/>
          </a:xfrm>
          <a:prstGeom prst="rect">
            <a:avLst/>
          </a:prstGeom>
        </p:spPr>
      </p:pic>
      <p:pic>
        <p:nvPicPr>
          <p:cNvPr id="6" name="图片 5" descr="upload_post_object_v2_4085697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70" y="4361171"/>
            <a:ext cx="5809555" cy="22648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pload_post_object_v2_18813984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0910" y="4033422"/>
            <a:ext cx="5473875" cy="271983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10311456" y="2510254"/>
            <a:ext cx="1300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NarrowFlat</a:t>
            </a:r>
            <a:endParaRPr lang="zh-CN" altLang="en-US"/>
          </a:p>
        </p:txBody>
      </p:sp>
      <p:pic>
        <p:nvPicPr>
          <p:cNvPr id="9" name="图片 8" descr="upload_post_object_v2_12397826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22" y="1356521"/>
            <a:ext cx="7665400" cy="2676901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/>
        </p:nvSpPr>
        <p:spPr>
          <a:xfrm>
            <a:off x="647700" y="258445"/>
            <a:ext cx="11363525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3: Order Tracing using Narrowflat on PFS</a:t>
            </a:r>
            <a:r>
              <a:rPr lang="en-US" altLang="zh-CN" sz="2400">
                <a:solidFill>
                  <a:srgbClr val="0070C0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(Method 1)</a:t>
            </a:r>
            <a:endParaRPr lang="en-US" altLang="zh-CN" sz="2400">
              <a:solidFill>
                <a:srgbClr val="0070C0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upload_post_object_v2_13730073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01" y="1324464"/>
            <a:ext cx="8343100" cy="536342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8480496" y="2224115"/>
            <a:ext cx="3711475" cy="284261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G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et the points with values larger than certain percentage of maximum within a 200</a:t>
            </a:r>
            <a:r>
              <a:rPr lang="zh-CN" altLang="en-US" sz="2400"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2400">
                <a:latin typeface="Arial Unicode MS" charset="0"/>
                <a:ea typeface="Arial Unicode MS" charset="0"/>
                <a:cs typeface="Arial Unicode MS" charset="0"/>
              </a:rPr>
              <a:t>pixel window. </a:t>
            </a:r>
            <a:r>
              <a:rPr lang="en-US" altLang="zh-CN" sz="2400">
                <a:solidFill>
                  <a:srgbClr val="00B050"/>
                </a:solidFill>
                <a:latin typeface="Arial Unicode MS" charset="0"/>
                <a:ea typeface="Arial Unicode MS" charset="0"/>
                <a:cs typeface="Arial Unicode MS" charset="0"/>
              </a:rPr>
              <a:t>(Running window)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647700" y="258445"/>
            <a:ext cx="11363525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>
                <a:latin typeface="Arial Unicode MS" charset="0"/>
                <a:ea typeface="Arial Unicode MS" charset="0"/>
                <a:cs typeface="Arial Unicode MS" charset="0"/>
              </a:rPr>
              <a:t>Day 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2</a:t>
            </a:r>
            <a:r>
              <a:rPr lang="zh-CN" altLang="en-US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-</a:t>
            </a:r>
            <a:r>
              <a:rPr lang="en-US" altLang="zh-CN" sz="3600">
                <a:solidFill>
                  <a:schemeClr val="tx1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3: Order Tracing using Narrowflat on PFS</a:t>
            </a:r>
            <a:r>
              <a:rPr lang="en-US" altLang="zh-CN" sz="2400">
                <a:solidFill>
                  <a:srgbClr val="00B050"/>
                </a:solidFill>
                <a:effectLst/>
                <a:latin typeface="Arial Unicode MS" charset="0"/>
                <a:ea typeface="Arial Unicode MS" charset="0"/>
                <a:cs typeface="Arial Unicode MS" charset="0"/>
              </a:rPr>
              <a:t>(Method 2)</a:t>
            </a:r>
            <a:endParaRPr lang="en-US" altLang="zh-CN" sz="2400">
              <a:solidFill>
                <a:srgbClr val="00B050"/>
              </a:solidFill>
              <a:effectLst/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2584</Words>
  <Application>WPS Office WWO_wpscloud_20240620175157-2f259bf60d</Application>
  <PresentationFormat>宽屏</PresentationFormat>
  <Paragraphs>110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Arial Unicode MS</vt:lpstr>
      <vt:lpstr>汉仪书宋二KW</vt:lpstr>
      <vt:lpstr>Kingsoft Confetti</vt:lpstr>
      <vt:lpstr>Calibri</vt:lpstr>
      <vt:lpstr>WPS</vt:lpstr>
      <vt:lpstr>Raw Reduction of Spectroscopic Data</vt:lpstr>
      <vt:lpstr>Day 1: Bias Subtraction of Magellan/PFS</vt:lpstr>
      <vt:lpstr>Day 1: Bias Subtraction of Magellan/PFS</vt:lpstr>
      <vt:lpstr>Day 1: Bias Subtraction of Magellan/PFS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Raw Reduction of Spectroscopic Data</dc:title>
  <dc:creator/>
  <cp:lastModifiedBy>Duckling</cp:lastModifiedBy>
  <dcterms:created xsi:type="dcterms:W3CDTF">2024-07-16T08:11:47Z</dcterms:created>
  <dcterms:modified xsi:type="dcterms:W3CDTF">2024-07-16T08:11:47Z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04D1DDE08BDA6FB55719966616C28FBE_41</vt:lpwstr>
  </property>
</Properties>
</file>